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7" r:id="rId3"/>
    <p:sldId id="278" r:id="rId4"/>
    <p:sldId id="279" r:id="rId5"/>
    <p:sldId id="280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1007"/>
    <a:srgbClr val="361408"/>
    <a:srgbClr val="31180C"/>
    <a:srgbClr val="5D2992"/>
    <a:srgbClr val="547D3C"/>
    <a:srgbClr val="2C3562"/>
    <a:srgbClr val="385100"/>
    <a:srgbClr val="715468"/>
    <a:srgbClr val="07425D"/>
    <a:srgbClr val="0949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4660"/>
  </p:normalViewPr>
  <p:slideViewPr>
    <p:cSldViewPr snapToGrid="0">
      <p:cViewPr>
        <p:scale>
          <a:sx n="33" d="100"/>
          <a:sy n="33" d="100"/>
        </p:scale>
        <p:origin x="1704" y="212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458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90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16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336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51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54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33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51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1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01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66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6160C-ECB2-455B-AD5F-52AD44F699D6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BB0B4-F4A4-465F-954F-E469FC61F8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70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47E1214-B4DF-FA43-51BF-0023BCEDF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D79DE8B0-8D6D-0B51-F0FC-262EA666E1CA}"/>
              </a:ext>
            </a:extLst>
          </p:cNvPr>
          <p:cNvSpPr/>
          <p:nvPr/>
        </p:nvSpPr>
        <p:spPr>
          <a:xfrm>
            <a:off x="232304" y="8348133"/>
            <a:ext cx="7095066" cy="2201337"/>
          </a:xfrm>
          <a:prstGeom prst="roundRect">
            <a:avLst>
              <a:gd name="adj" fmla="val 12848"/>
            </a:avLst>
          </a:prstGeom>
          <a:solidFill>
            <a:schemeClr val="lt1">
              <a:alpha val="86000"/>
            </a:schemeClr>
          </a:solidFill>
          <a:effectLst>
            <a:softEdge rad="190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CDE870-C9B4-256E-B02E-A0D3F9B2AB67}"/>
              </a:ext>
            </a:extLst>
          </p:cNvPr>
          <p:cNvSpPr txBox="1"/>
          <p:nvPr/>
        </p:nvSpPr>
        <p:spPr>
          <a:xfrm>
            <a:off x="232304" y="8879414"/>
            <a:ext cx="7095066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800" b="1" dirty="0">
                <a:solidFill>
                  <a:srgbClr val="5510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quote-cjk-patch"/>
              </a:rPr>
              <a:t>Что такое почва</a:t>
            </a:r>
          </a:p>
        </p:txBody>
      </p:sp>
    </p:spTree>
    <p:extLst>
      <p:ext uri="{BB962C8B-B14F-4D97-AF65-F5344CB8AC3E}">
        <p14:creationId xmlns:p14="http://schemas.microsoft.com/office/powerpoint/2010/main" val="888701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50111E-2FE6-89E5-4669-95F7CFB91C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22F1F13A-8377-5365-1BF7-784D8F6F9D04}"/>
              </a:ext>
            </a:extLst>
          </p:cNvPr>
          <p:cNvSpPr/>
          <p:nvPr/>
        </p:nvSpPr>
        <p:spPr>
          <a:xfrm>
            <a:off x="232304" y="450903"/>
            <a:ext cx="7095066" cy="9790006"/>
          </a:xfrm>
          <a:prstGeom prst="roundRect">
            <a:avLst>
              <a:gd name="adj" fmla="val 12848"/>
            </a:avLst>
          </a:prstGeom>
          <a:solidFill>
            <a:schemeClr val="lt1">
              <a:alpha val="97000"/>
            </a:schemeClr>
          </a:solidFill>
          <a:effectLst>
            <a:softEdge rad="190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E60D2-F35F-F55E-5A11-EB2328330C80}"/>
              </a:ext>
            </a:extLst>
          </p:cNvPr>
          <p:cNvSpPr txBox="1"/>
          <p:nvPr/>
        </p:nvSpPr>
        <p:spPr>
          <a:xfrm>
            <a:off x="647622" y="2666746"/>
            <a:ext cx="6264429" cy="7209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rgbClr val="0F1115"/>
                </a:solidFill>
                <a:latin typeface="quote-cjk-patch"/>
              </a:rPr>
              <a:t>Почва — это верхний плодородный слой земли.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rgbClr val="0F1115"/>
                </a:solidFill>
                <a:latin typeface="quote-cjk-patch"/>
              </a:rPr>
              <a:t>Она есть везде: в лесах, полях, садах и даже на газонах.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rgbClr val="0F1115"/>
                </a:solidFill>
                <a:latin typeface="quote-cjk-patch"/>
              </a:rPr>
              <a:t>Без почвы не могли бы расти растения.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4200" dirty="0">
                <a:solidFill>
                  <a:srgbClr val="0F1115"/>
                </a:solidFill>
                <a:latin typeface="quote-cjk-patch"/>
              </a:rPr>
              <a:t>Это удивительный мир, полный жизни!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507DFF-0792-5990-AAD6-3C4C256C94C7}"/>
              </a:ext>
            </a:extLst>
          </p:cNvPr>
          <p:cNvSpPr txBox="1"/>
          <p:nvPr/>
        </p:nvSpPr>
        <p:spPr>
          <a:xfrm>
            <a:off x="232303" y="789309"/>
            <a:ext cx="7095066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800" b="1" dirty="0">
                <a:solidFill>
                  <a:srgbClr val="5510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quote-cjk-patch"/>
              </a:rPr>
              <a:t>Что такое</a:t>
            </a:r>
          </a:p>
          <a:p>
            <a:pPr algn="ctr"/>
            <a:r>
              <a:rPr lang="ru-RU" sz="5800" b="1" dirty="0">
                <a:solidFill>
                  <a:srgbClr val="5510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quote-cjk-patch"/>
              </a:rPr>
              <a:t>почва?</a:t>
            </a:r>
          </a:p>
        </p:txBody>
      </p:sp>
    </p:spTree>
    <p:extLst>
      <p:ext uri="{BB962C8B-B14F-4D97-AF65-F5344CB8AC3E}">
        <p14:creationId xmlns:p14="http://schemas.microsoft.com/office/powerpoint/2010/main" val="269259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94B9E6-25C4-2841-93E4-897AFC0F3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6B4A17C6-0CB1-F69A-EB81-75A70A3839B5}"/>
              </a:ext>
            </a:extLst>
          </p:cNvPr>
          <p:cNvSpPr/>
          <p:nvPr/>
        </p:nvSpPr>
        <p:spPr>
          <a:xfrm>
            <a:off x="232304" y="450903"/>
            <a:ext cx="7095066" cy="9790006"/>
          </a:xfrm>
          <a:prstGeom prst="roundRect">
            <a:avLst>
              <a:gd name="adj" fmla="val 12848"/>
            </a:avLst>
          </a:prstGeom>
          <a:solidFill>
            <a:schemeClr val="lt1">
              <a:alpha val="97000"/>
            </a:schemeClr>
          </a:solidFill>
          <a:effectLst>
            <a:softEdge rad="190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FB3BE3-1F94-495B-D5AD-C6C2378C46C5}"/>
              </a:ext>
            </a:extLst>
          </p:cNvPr>
          <p:cNvSpPr txBox="1"/>
          <p:nvPr/>
        </p:nvSpPr>
        <p:spPr>
          <a:xfrm>
            <a:off x="495222" y="1803146"/>
            <a:ext cx="6264429" cy="78585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Перегной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остатки растений и животных, которые перегнили. Это самая плодородная часть почвы.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Песок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маленькие жёлтые крупинки, которые делают почву рыхлой.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Глина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липкие частички, которые удерживают воду.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Вода и воздух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заполняют пространство между частицами почвы.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Соли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питательные вещества, которые нужны растениям.</a:t>
            </a:r>
            <a:endParaRPr lang="ru-RU" sz="3600" dirty="0">
              <a:solidFill>
                <a:srgbClr val="0F1115"/>
              </a:solidFill>
              <a:latin typeface="quote-cjk-patch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699FF5-B7E1-8C62-D2FF-03516508E147}"/>
              </a:ext>
            </a:extLst>
          </p:cNvPr>
          <p:cNvSpPr txBox="1"/>
          <p:nvPr/>
        </p:nvSpPr>
        <p:spPr>
          <a:xfrm>
            <a:off x="232304" y="805890"/>
            <a:ext cx="70950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5510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quote-cjk-patch"/>
              </a:rPr>
              <a:t>Из чего состоит почва?</a:t>
            </a:r>
          </a:p>
        </p:txBody>
      </p:sp>
    </p:spTree>
    <p:extLst>
      <p:ext uri="{BB962C8B-B14F-4D97-AF65-F5344CB8AC3E}">
        <p14:creationId xmlns:p14="http://schemas.microsoft.com/office/powerpoint/2010/main" val="2667603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EBF5B0-DA80-84A3-8D19-0F4CEAB26F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C086CD80-1CC2-D6D4-6699-18CD33DEB630}"/>
              </a:ext>
            </a:extLst>
          </p:cNvPr>
          <p:cNvSpPr/>
          <p:nvPr/>
        </p:nvSpPr>
        <p:spPr>
          <a:xfrm>
            <a:off x="232304" y="450903"/>
            <a:ext cx="7095066" cy="9790006"/>
          </a:xfrm>
          <a:prstGeom prst="roundRect">
            <a:avLst>
              <a:gd name="adj" fmla="val 12848"/>
            </a:avLst>
          </a:prstGeom>
          <a:solidFill>
            <a:schemeClr val="lt1">
              <a:alpha val="97000"/>
            </a:schemeClr>
          </a:solidFill>
          <a:effectLst>
            <a:softEdge rad="190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CD10B2-55F5-39CD-9FE3-48094505DB98}"/>
              </a:ext>
            </a:extLst>
          </p:cNvPr>
          <p:cNvSpPr txBox="1"/>
          <p:nvPr/>
        </p:nvSpPr>
        <p:spPr>
          <a:xfrm>
            <a:off x="647622" y="1784962"/>
            <a:ext cx="6264429" cy="8166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Дождевые черви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рыхлят почву и удобряют её.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Муравьи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строят подземные дома и переносят семена.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Жуки и их личинки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перерабатывают остатки растений.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Кроты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прорывают ходы и помогают почве "дышать".</a:t>
            </a:r>
          </a:p>
          <a:p>
            <a:pPr marL="571500" indent="-571500">
              <a:spcBef>
                <a:spcPts val="45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b="1" dirty="0">
                <a:solidFill>
                  <a:srgbClr val="0F1115"/>
                </a:solidFill>
                <a:latin typeface="quote-cjk-patch"/>
              </a:rPr>
              <a:t>Микробы</a:t>
            </a:r>
            <a:r>
              <a:rPr lang="ru-RU" sz="3200" dirty="0">
                <a:solidFill>
                  <a:srgbClr val="0F1115"/>
                </a:solidFill>
                <a:latin typeface="quote-cjk-patch"/>
              </a:rPr>
              <a:t> — самые маленькие жители, которые создают перегной.</a:t>
            </a:r>
          </a:p>
          <a:p>
            <a:pPr marL="571500" indent="-5715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rgbClr val="0F1115"/>
                </a:solidFill>
                <a:latin typeface="quote-cjk-patch"/>
              </a:rPr>
              <a:t>Все эти жители делают почву плодородной!</a:t>
            </a:r>
            <a:endParaRPr lang="ru-RU" sz="3600" dirty="0">
              <a:solidFill>
                <a:srgbClr val="0F1115"/>
              </a:solidFill>
              <a:latin typeface="quote-cjk-patch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E7A83A-E891-776C-34CB-F77555838B1F}"/>
              </a:ext>
            </a:extLst>
          </p:cNvPr>
          <p:cNvSpPr txBox="1"/>
          <p:nvPr/>
        </p:nvSpPr>
        <p:spPr>
          <a:xfrm>
            <a:off x="232304" y="856690"/>
            <a:ext cx="70950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5510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quote-cjk-patch"/>
              </a:rPr>
              <a:t>Кто живёт в почве?</a:t>
            </a:r>
          </a:p>
        </p:txBody>
      </p:sp>
    </p:spTree>
    <p:extLst>
      <p:ext uri="{BB962C8B-B14F-4D97-AF65-F5344CB8AC3E}">
        <p14:creationId xmlns:p14="http://schemas.microsoft.com/office/powerpoint/2010/main" val="4128423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29B5E5B-ADB0-EF9F-7337-6A71296BFE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E9475710-CBC3-D1D4-2F63-5BB4832645B8}"/>
              </a:ext>
            </a:extLst>
          </p:cNvPr>
          <p:cNvSpPr/>
          <p:nvPr/>
        </p:nvSpPr>
        <p:spPr>
          <a:xfrm>
            <a:off x="232304" y="450903"/>
            <a:ext cx="7095066" cy="9790006"/>
          </a:xfrm>
          <a:prstGeom prst="roundRect">
            <a:avLst>
              <a:gd name="adj" fmla="val 12848"/>
            </a:avLst>
          </a:prstGeom>
          <a:solidFill>
            <a:schemeClr val="lt1">
              <a:alpha val="97000"/>
            </a:schemeClr>
          </a:solidFill>
          <a:effectLst>
            <a:softEdge rad="190500"/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59D02C-65AA-2074-91FC-A6EF04538193}"/>
              </a:ext>
            </a:extLst>
          </p:cNvPr>
          <p:cNvSpPr txBox="1"/>
          <p:nvPr/>
        </p:nvSpPr>
        <p:spPr>
          <a:xfrm>
            <a:off x="803264" y="1991874"/>
            <a:ext cx="6264429" cy="7855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3400" b="1" dirty="0">
                <a:solidFill>
                  <a:srgbClr val="0F1115"/>
                </a:solidFill>
                <a:latin typeface="quote-cjk-patch"/>
              </a:rPr>
              <a:t> Разрушение горных пород</a:t>
            </a:r>
            <a:r>
              <a:rPr lang="ru-RU" sz="3400" dirty="0">
                <a:solidFill>
                  <a:srgbClr val="0F1115"/>
                </a:solidFill>
                <a:latin typeface="quote-cjk-patch"/>
              </a:rPr>
              <a:t> — солнце, ветер и вода разрушают камни.</a:t>
            </a:r>
          </a:p>
          <a:p>
            <a:pPr>
              <a:spcBef>
                <a:spcPts val="45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3400" b="1" dirty="0">
                <a:solidFill>
                  <a:srgbClr val="0F1115"/>
                </a:solidFill>
                <a:latin typeface="quote-cjk-patch"/>
              </a:rPr>
              <a:t> Появление первых растений</a:t>
            </a:r>
            <a:r>
              <a:rPr lang="ru-RU" sz="3400" dirty="0">
                <a:solidFill>
                  <a:srgbClr val="0F1115"/>
                </a:solidFill>
                <a:latin typeface="quote-cjk-patch"/>
              </a:rPr>
              <a:t> — мхи и лишайники селятся на камнях.</a:t>
            </a:r>
          </a:p>
          <a:p>
            <a:pPr>
              <a:spcBef>
                <a:spcPts val="45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3400" b="1" dirty="0">
                <a:solidFill>
                  <a:srgbClr val="0F1115"/>
                </a:solidFill>
                <a:latin typeface="quote-cjk-patch"/>
              </a:rPr>
              <a:t> Накопление перегноя</a:t>
            </a:r>
            <a:r>
              <a:rPr lang="ru-RU" sz="3400" dirty="0">
                <a:solidFill>
                  <a:srgbClr val="0F1115"/>
                </a:solidFill>
                <a:latin typeface="quote-cjk-patch"/>
              </a:rPr>
              <a:t> — отмершие растения образуют плодородный слой.</a:t>
            </a:r>
          </a:p>
          <a:p>
            <a:pPr>
              <a:spcBef>
                <a:spcPts val="45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3400" b="1" dirty="0">
                <a:solidFill>
                  <a:srgbClr val="0F1115"/>
                </a:solidFill>
                <a:latin typeface="quote-cjk-patch"/>
              </a:rPr>
              <a:t> Формирование почвы</a:t>
            </a:r>
            <a:r>
              <a:rPr lang="ru-RU" sz="3400" dirty="0">
                <a:solidFill>
                  <a:srgbClr val="0F1115"/>
                </a:solidFill>
                <a:latin typeface="quote-cjk-patch"/>
              </a:rPr>
              <a:t> —занимает тысячи лет!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sz="3400" dirty="0">
                <a:solidFill>
                  <a:srgbClr val="0F1115"/>
                </a:solidFill>
                <a:latin typeface="quote-cjk-patch"/>
              </a:rPr>
              <a:t>Всего 1 сантиметр почвы образуется за 100-300 лет!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8F56D7-5891-4B6A-A93E-65FECA1DC1B2}"/>
              </a:ext>
            </a:extLst>
          </p:cNvPr>
          <p:cNvSpPr txBox="1"/>
          <p:nvPr/>
        </p:nvSpPr>
        <p:spPr>
          <a:xfrm>
            <a:off x="387945" y="980988"/>
            <a:ext cx="70950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5510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quote-cjk-patch"/>
              </a:rPr>
              <a:t>Как образуется почва?</a:t>
            </a:r>
          </a:p>
        </p:txBody>
      </p:sp>
    </p:spTree>
    <p:extLst>
      <p:ext uri="{BB962C8B-B14F-4D97-AF65-F5344CB8AC3E}">
        <p14:creationId xmlns:p14="http://schemas.microsoft.com/office/powerpoint/2010/main" val="33306011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1856</TotalTime>
  <Words>220</Words>
  <Application>Microsoft Office PowerPoint</Application>
  <PresentationFormat>Произвольный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quote-cjk-patch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Ольга</dc:creator>
  <cp:lastModifiedBy>Ольга</cp:lastModifiedBy>
  <cp:revision>132</cp:revision>
  <dcterms:created xsi:type="dcterms:W3CDTF">2025-09-29T15:38:17Z</dcterms:created>
  <dcterms:modified xsi:type="dcterms:W3CDTF">2025-10-29T09:58:44Z</dcterms:modified>
</cp:coreProperties>
</file>